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63" r:id="rId3"/>
    <p:sldId id="257" r:id="rId4"/>
    <p:sldId id="258" r:id="rId5"/>
    <p:sldId id="259" r:id="rId6"/>
    <p:sldId id="261" r:id="rId7"/>
    <p:sldId id="262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-11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902B2-1FE5-C042-B488-99D42F6703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06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43EF9-D1C6-AF4B-B835-D6A18ADED9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11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5FD72-7438-3D4C-9FBC-688283AF6C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60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902B2-1FE5-C042-B488-99D42F6703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41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18874-F1FD-374B-9DF2-8BD76FB559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726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073BB-E154-164D-99A2-3BEBB2BF28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185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5B321-1281-BF47-A010-6EC5D8A95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78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AA936-41A3-BA40-B2D9-FCCADE8F5C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471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F338A-132E-674E-9E96-76171B222F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926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668FE-483B-D341-849B-B34CB47333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76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E5FBF-C210-D640-BD74-451246C04C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81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18874-F1FD-374B-9DF2-8BD76FB559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759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0E137-D8A0-EA4F-AE5D-9FABC305CE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888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43EF9-D1C6-AF4B-B835-D6A18ADED9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89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5FD72-7438-3D4C-9FBC-688283AF6C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99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073BB-E154-164D-99A2-3BEBB2BF28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95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5B321-1281-BF47-A010-6EC5D8A95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326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AA936-41A3-BA40-B2D9-FCCADE8F5C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7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F338A-132E-674E-9E96-76171B222F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128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668FE-483B-D341-849B-B34CB47333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08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E5FBF-C210-D640-BD74-451246C04C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12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0E137-D8A0-EA4F-AE5D-9FABC305CE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58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22AE231-859F-E446-ABB6-77A66B25D726}" type="slidenum">
              <a:rPr lang="en-US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57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22AE231-859F-E446-ABB6-77A66B25D726}" type="slidenum">
              <a:rPr lang="en-US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2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hyperlink" Target="http://www.magnet.fsu.edu" TargetMode="External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hyperlink" Target="http://fs.magnet.fsu.edu/~shill/" TargetMode="External"/><Relationship Id="rId9" Type="http://schemas.openxmlformats.org/officeDocument/2006/relationships/hyperlink" Target="mailto:shill@magnet.fsu.edu" TargetMode="External"/><Relationship Id="rId10" Type="http://schemas.openxmlformats.org/officeDocument/2006/relationships/hyperlink" Target="mailto:tabor@nucmar.physics.fsu.edu" TargetMode="External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icker.com/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ampus.fsu.edu/" TargetMode="External"/><Relationship Id="rId4" Type="http://schemas.openxmlformats.org/officeDocument/2006/relationships/image" Target="../media/image15.png"/><Relationship Id="rId5" Type="http://schemas.openxmlformats.org/officeDocument/2006/relationships/hyperlink" Target="http://loncapa.fsu.edu/" TargetMode="External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77967" y="76200"/>
            <a:ext cx="7900808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Physics 2048, General Physics A</a:t>
            </a:r>
            <a:endParaRPr lang="en-US" sz="3600" b="1" i="1" dirty="0" smtClean="0">
              <a:solidFill>
                <a:srgbClr val="CC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cs typeface="ＭＳ Ｐゴシック" charset="0"/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Prof. Stephen Hill</a:t>
            </a:r>
            <a:r>
              <a:rPr lang="en-US" sz="26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 </a:t>
            </a:r>
            <a:r>
              <a:rPr lang="en-US" sz="2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– Recitations Sections </a:t>
            </a:r>
            <a:r>
              <a:rPr lang="en-US" sz="2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5 </a:t>
            </a:r>
            <a:r>
              <a:rPr lang="en-US" sz="2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&amp; </a:t>
            </a:r>
            <a:r>
              <a:rPr lang="en-US" sz="2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6</a:t>
            </a:r>
            <a:endParaRPr lang="en-US" sz="2600" b="1" dirty="0" smtClean="0">
              <a:solidFill>
                <a:srgbClr val="CC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cs typeface="ＭＳ Ｐゴシック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82550" y="1219200"/>
            <a:ext cx="9061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An Introduction to Mechanics, Waves and Thermodynamics</a:t>
            </a:r>
          </a:p>
        </p:txBody>
      </p:sp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8" t="15118" r="18538" b="37794"/>
          <a:stretch>
            <a:fillRect/>
          </a:stretch>
        </p:blipFill>
        <p:spPr bwMode="auto">
          <a:xfrm>
            <a:off x="2089150" y="2128838"/>
            <a:ext cx="27114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 descr="C:\Documents and Settings\hill.PHYS\My Documents\DOCS\UF\teaching\2048\week1\iron_wolf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6" t="5000" r="7500" b="10001"/>
          <a:stretch>
            <a:fillRect/>
          </a:stretch>
        </p:blipFill>
        <p:spPr bwMode="auto">
          <a:xfrm>
            <a:off x="4953000" y="2128838"/>
            <a:ext cx="20399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C:\Documents and Settings\hill.PHYS\My Documents\DOCS\UF\teaching\2048\week1\92pc-1006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1" t="13316" r="29341" b="19975"/>
          <a:stretch>
            <a:fillRect/>
          </a:stretch>
        </p:blipFill>
        <p:spPr bwMode="auto">
          <a:xfrm>
            <a:off x="7138988" y="2128838"/>
            <a:ext cx="1928812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0" y="4103688"/>
            <a:ext cx="4826261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000000"/>
                </a:solidFill>
              </a:rPr>
              <a:t>Course leader:</a:t>
            </a:r>
            <a:endParaRPr lang="en-US" sz="2200" b="1" dirty="0">
              <a:solidFill>
                <a:srgbClr val="000000"/>
              </a:solidFill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Prof. </a:t>
            </a:r>
            <a:r>
              <a:rPr lang="en-US" sz="1600" dirty="0" smtClean="0">
                <a:solidFill>
                  <a:srgbClr val="000000"/>
                </a:solidFill>
              </a:rPr>
              <a:t>I. </a:t>
            </a:r>
            <a:r>
              <a:rPr lang="en-US" sz="1600" dirty="0" err="1" smtClean="0">
                <a:solidFill>
                  <a:srgbClr val="000000"/>
                </a:solidFill>
              </a:rPr>
              <a:t>Wiedenhöver</a:t>
            </a:r>
            <a:r>
              <a:rPr lang="en-US" sz="1600" dirty="0" smtClean="0">
                <a:solidFill>
                  <a:srgbClr val="000000"/>
                </a:solidFill>
              </a:rPr>
              <a:t>, KEN217, </a:t>
            </a:r>
            <a:r>
              <a:rPr lang="en-US" sz="1600" dirty="0" err="1" smtClean="0">
                <a:solidFill>
                  <a:srgbClr val="0000FF"/>
                </a:solidFill>
              </a:rPr>
              <a:t>iwiedenhoever@fsu.edu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endParaRPr lang="en-US" sz="1600" dirty="0" smtClean="0">
              <a:solidFill>
                <a:srgbClr val="0000FF"/>
              </a:solidFill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000000"/>
                </a:solidFill>
              </a:rPr>
              <a:t>Recitation </a:t>
            </a:r>
            <a:r>
              <a:rPr lang="en-US" sz="2200" b="1" dirty="0" smtClean="0">
                <a:solidFill>
                  <a:srgbClr val="000000"/>
                </a:solidFill>
              </a:rPr>
              <a:t>Sections 3 &amp; 4:</a:t>
            </a:r>
            <a:endParaRPr lang="en-US" sz="2200" dirty="0" smtClean="0">
              <a:solidFill>
                <a:srgbClr val="000000"/>
              </a:solidFill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Prof</a:t>
            </a:r>
            <a:r>
              <a:rPr lang="en-US" sz="1600" dirty="0">
                <a:solidFill>
                  <a:srgbClr val="000000"/>
                </a:solidFill>
              </a:rPr>
              <a:t>. H.-K. Ng, KEN416, </a:t>
            </a:r>
            <a:r>
              <a:rPr lang="en-US" sz="1600" dirty="0" err="1">
                <a:solidFill>
                  <a:srgbClr val="0000FF"/>
                </a:solidFill>
              </a:rPr>
              <a:t>hkng@</a:t>
            </a:r>
            <a:r>
              <a:rPr lang="en-US" sz="1600" dirty="0" err="1" smtClean="0">
                <a:solidFill>
                  <a:srgbClr val="0000FF"/>
                </a:solidFill>
              </a:rPr>
              <a:t>fsu.edu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15367" name="Picture 1" descr="Screen Shot 2015-01-07 at 3.55.34 PM.png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28838"/>
            <a:ext cx="1892300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0" y="1600200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 smtClean="0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Calculus </a:t>
            </a:r>
            <a:r>
              <a:rPr lang="en-US" sz="2200" b="1" u="sng" dirty="0" smtClean="0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</a:t>
            </a:r>
            <a:r>
              <a:rPr lang="en-US" sz="2200" b="1" dirty="0" smtClean="0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Trigonometry will be used (MAC 2311 a pre-requisite)</a:t>
            </a:r>
          </a:p>
        </p:txBody>
      </p:sp>
      <p:pic>
        <p:nvPicPr>
          <p:cNvPr id="15369" name="Picture 2" descr="Screen Shot 2015-01-07 at 4.12.43 PM.png">
            <a:hlinkClick r:id="rId5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3559175"/>
            <a:ext cx="16764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5257800"/>
            <a:ext cx="6710290" cy="1371600"/>
            <a:chOff x="0" y="5257800"/>
            <a:chExt cx="6710955" cy="1371600"/>
          </a:xfrm>
        </p:grpSpPr>
        <p:sp>
          <p:nvSpPr>
            <p:cNvPr id="17" name="TextBox 7"/>
            <p:cNvSpPr txBox="1">
              <a:spLocks noChangeArrowheads="1"/>
            </p:cNvSpPr>
            <p:nvPr/>
          </p:nvSpPr>
          <p:spPr bwMode="auto">
            <a:xfrm>
              <a:off x="0" y="5257800"/>
              <a:ext cx="671095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b="1" dirty="0" smtClean="0">
                  <a:solidFill>
                    <a:srgbClr val="000000"/>
                  </a:solidFill>
                </a:rPr>
                <a:t>My coordinates:</a:t>
              </a:r>
            </a:p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 smtClean="0">
                  <a:solidFill>
                    <a:srgbClr val="2D2DB9">
                      <a:lumMod val="75000"/>
                    </a:srgbClr>
                  </a:solidFill>
                </a:rPr>
                <a:t>Most of the time, I reside at the </a:t>
              </a:r>
              <a:r>
                <a:rPr lang="en-US" sz="1600" dirty="0" err="1" smtClean="0">
                  <a:solidFill>
                    <a:srgbClr val="2D2DB9">
                      <a:lumMod val="75000"/>
                    </a:srgbClr>
                  </a:solidFill>
                </a:rPr>
                <a:t>MagLab</a:t>
              </a:r>
              <a:r>
                <a:rPr lang="en-US" sz="1600" dirty="0" smtClean="0">
                  <a:solidFill>
                    <a:srgbClr val="2D2DB9">
                      <a:lumMod val="75000"/>
                    </a:srgbClr>
                  </a:solidFill>
                </a:rPr>
                <a:t> on the SW Campus (644-1647)</a:t>
              </a:r>
            </a:p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 smtClean="0">
                  <a:solidFill>
                    <a:srgbClr val="2D2DB9">
                      <a:lumMod val="75000"/>
                    </a:srgbClr>
                  </a:solidFill>
                </a:rPr>
                <a:t>I will usually be on the main campus Mon/Wed mornings, KEN310 (645-8793)</a:t>
              </a:r>
            </a:p>
          </p:txBody>
        </p:sp>
        <p:sp>
          <p:nvSpPr>
            <p:cNvPr id="4" name="Rectangle 3">
              <a:hlinkClick r:id="rId8"/>
            </p:cNvPr>
            <p:cNvSpPr/>
            <p:nvPr/>
          </p:nvSpPr>
          <p:spPr>
            <a:xfrm>
              <a:off x="304830" y="6199188"/>
              <a:ext cx="2980033" cy="430212"/>
            </a:xfrm>
            <a:prstGeom prst="rect">
              <a:avLst/>
            </a:prstGeom>
            <a:ln w="28575" cmpd="sng">
              <a:solidFill>
                <a:schemeClr val="accent6"/>
              </a:solidFill>
            </a:ln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dirty="0" err="1">
                  <a:solidFill>
                    <a:srgbClr val="0000FF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fs.magnet.fsu.edu</a:t>
              </a:r>
              <a:r>
                <a:rPr lang="en-US" sz="2200" dirty="0">
                  <a:solidFill>
                    <a:srgbClr val="0000FF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/~shill/</a:t>
              </a:r>
            </a:p>
          </p:txBody>
        </p:sp>
        <p:sp>
          <p:nvSpPr>
            <p:cNvPr id="15376" name="Rectangle 18">
              <a:hlinkClick r:id="rId9"/>
            </p:cNvPr>
            <p:cNvSpPr>
              <a:spLocks noChangeArrowheads="1"/>
            </p:cNvSpPr>
            <p:nvPr/>
          </p:nvSpPr>
          <p:spPr bwMode="auto">
            <a:xfrm>
              <a:off x="3581400" y="6198513"/>
              <a:ext cx="2654117" cy="430887"/>
            </a:xfrm>
            <a:prstGeom prst="rect">
              <a:avLst/>
            </a:prstGeom>
            <a:noFill/>
            <a:ln w="28575">
              <a:solidFill>
                <a:srgbClr val="2D2DB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>
                  <a:solidFill>
                    <a:srgbClr val="0000FF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shill@magnet.fsu.edu</a:t>
              </a:r>
            </a:p>
          </p:txBody>
        </p:sp>
      </p:grpSp>
      <p:sp>
        <p:nvSpPr>
          <p:cNvPr id="22" name="Rectangle 21">
            <a:hlinkClick r:id="rId10"/>
          </p:cNvPr>
          <p:cNvSpPr/>
          <p:nvPr/>
        </p:nvSpPr>
        <p:spPr>
          <a:xfrm>
            <a:off x="2144713" y="5019675"/>
            <a:ext cx="2524125" cy="2079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9484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33575"/>
            <a:ext cx="26670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" y="685800"/>
            <a:ext cx="6705600" cy="61452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6858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31775" indent="-231775" defTabSz="914400" eaLnBrk="1" fontAlgn="base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Lecturing: outline of concepts,   simple derivations of formulas, example problems, connections between concepts and the real    world around us…</a:t>
            </a:r>
          </a:p>
          <a:p>
            <a:pPr marL="231775" indent="-231775" defTabSz="914400" eaLnBrk="1" fontAlgn="base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… and some great demonstrations</a:t>
            </a:r>
          </a:p>
          <a:p>
            <a:pPr marL="231775" indent="-231775" defTabSz="914400" eaLnBrk="1" fontAlgn="base" hangingPunct="1">
              <a:spcBef>
                <a:spcPct val="0"/>
              </a:spcBef>
              <a:spcAft>
                <a:spcPts val="400"/>
              </a:spcAft>
              <a:buFont typeface="Arial" charset="0"/>
              <a:buChar char="•"/>
              <a:defRPr/>
            </a:pPr>
            <a:r>
              <a:rPr lang="en-US" sz="2800" i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i</a:t>
            </a:r>
            <a:r>
              <a:rPr lang="en-US" sz="28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clicker</a:t>
            </a:r>
            <a:r>
              <a:rPr lang="en-US" sz="28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 quizzes</a:t>
            </a:r>
          </a:p>
          <a:p>
            <a:pPr marL="231775" lvl="1" indent="-231775" defTabSz="914400" eaLnBrk="1" fontAlgn="base" hangingPunct="1">
              <a:spcBef>
                <a:spcPct val="0"/>
              </a:spcBef>
              <a:spcAft>
                <a:spcPts val="400"/>
              </a:spcAft>
              <a:buFont typeface="Arial" charset="0"/>
              <a:buChar char="•"/>
              <a:defRPr/>
            </a:pPr>
            <a:r>
              <a:rPr lang="en-US" sz="22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Approximately every lecture</a:t>
            </a:r>
          </a:p>
          <a:p>
            <a:pPr marL="231775" lvl="1" indent="-231775" defTabSz="914400" eaLnBrk="1" fontAlgn="base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22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Credit for participation and answers</a:t>
            </a:r>
          </a:p>
          <a:p>
            <a:pPr marL="231775" indent="-231775" defTabSz="914400" eaLnBrk="1" fontAlgn="base" hangingPunct="1">
              <a:spcBef>
                <a:spcPct val="0"/>
              </a:spcBef>
              <a:spcAft>
                <a:spcPts val="40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Six 20 minute Mini-Exams </a:t>
            </a:r>
            <a:r>
              <a:rPr lang="en-US" sz="2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(see syllabus)</a:t>
            </a:r>
          </a:p>
          <a:p>
            <a:pPr marL="231775" lvl="1" indent="-231775" defTabSz="914400" eaLnBrk="1" fontAlgn="base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First mini-exam NEXT WEEK! (Thu., </a:t>
            </a:r>
            <a:r>
              <a:rPr lang="en-US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Jan. 19</a:t>
            </a:r>
            <a:r>
              <a:rPr lang="en-US" sz="2200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th</a:t>
            </a:r>
            <a:r>
              <a:rPr lang="en-US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)</a:t>
            </a:r>
          </a:p>
          <a:p>
            <a:pPr marL="231775" indent="-231775" defTabSz="914400" eaLnBrk="1" fontAlgn="base" hangingPunct="1">
              <a:spcBef>
                <a:spcPct val="0"/>
              </a:spcBef>
              <a:spcAft>
                <a:spcPts val="40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One in-class mid-term exam (1h 15m)</a:t>
            </a:r>
          </a:p>
          <a:p>
            <a:pPr marL="687388" lvl="2" indent="-230188" defTabSz="914400" eaLnBrk="1" fontAlgn="base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Thursday </a:t>
            </a:r>
            <a:r>
              <a:rPr lang="en-US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March 2</a:t>
            </a:r>
            <a:r>
              <a:rPr lang="en-US" sz="2200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nd</a:t>
            </a:r>
            <a:endParaRPr lang="en-US" sz="2200" dirty="0">
              <a:solidFill>
                <a:srgbClr val="C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cs typeface="ＭＳ Ｐゴシック" charset="0"/>
            </a:endParaRPr>
          </a:p>
        </p:txBody>
      </p:sp>
      <p:sp>
        <p:nvSpPr>
          <p:cNvPr id="8" name="Rectangle 7">
            <a:hlinkClick r:id="rId3"/>
          </p:cNvPr>
          <p:cNvSpPr/>
          <p:nvPr/>
        </p:nvSpPr>
        <p:spPr>
          <a:xfrm>
            <a:off x="6129265" y="936860"/>
            <a:ext cx="28247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Purchase, then register: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via Blackboard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67893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ＭＳ Ｐゴシック" charset="0"/>
                <a:cs typeface="ＭＳ Ｐゴシック" charset="0"/>
              </a:rPr>
              <a:t>Physics </a:t>
            </a:r>
            <a:r>
              <a:rPr lang="en-US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ＭＳ Ｐゴシック" charset="0"/>
                <a:cs typeface="ＭＳ Ｐゴシック" charset="0"/>
              </a:rPr>
              <a:t>2048C: Lectures</a:t>
            </a: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ＭＳ Ｐゴシック" charset="0"/>
                <a:cs typeface="ＭＳ Ｐゴシック" charset="0"/>
              </a:rPr>
              <a:t>Tue/Thu</a:t>
            </a:r>
            <a:endParaRPr lang="en-US" sz="3600" b="1" i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597650" y="2057400"/>
            <a:ext cx="2438400" cy="4800600"/>
            <a:chOff x="6598290" y="2057400"/>
            <a:chExt cx="2438400" cy="4800600"/>
          </a:xfrm>
        </p:grpSpPr>
        <p:sp>
          <p:nvSpPr>
            <p:cNvPr id="4" name="Rectangle 3"/>
            <p:cNvSpPr/>
            <p:nvPr/>
          </p:nvSpPr>
          <p:spPr>
            <a:xfrm>
              <a:off x="6598290" y="2057400"/>
              <a:ext cx="2438400" cy="480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pic>
          <p:nvPicPr>
            <p:cNvPr id="16393" name="Picture 1" descr="Screen Shot 2015-01-07 at 2.42.44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81"/>
            <a:stretch>
              <a:fillRect/>
            </a:stretch>
          </p:blipFill>
          <p:spPr bwMode="auto">
            <a:xfrm>
              <a:off x="6781800" y="2057400"/>
              <a:ext cx="1879464" cy="46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 descr="Screen Shot 2015-01-07 at 2.42.3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50" y="2105025"/>
            <a:ext cx="17653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290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3"/>
          <p:cNvSpPr>
            <a:spLocks noChangeArrowheads="1"/>
          </p:cNvSpPr>
          <p:nvPr/>
        </p:nvSpPr>
        <p:spPr bwMode="auto">
          <a:xfrm>
            <a:off x="4800600" y="838200"/>
            <a:ext cx="4114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Richard </a:t>
            </a:r>
            <a:r>
              <a:rPr lang="en-US" sz="2400" b="1" dirty="0" err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Wolfson</a:t>
            </a:r>
            <a:r>
              <a:rPr lang="en-US" sz="2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Essential University Physics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Volume 1 </a:t>
            </a:r>
            <a:r>
              <a:rPr lang="en-US" sz="2400" b="1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(3</a:t>
            </a:r>
            <a:r>
              <a:rPr lang="en-US" sz="2400" b="1" baseline="300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rd</a:t>
            </a:r>
            <a:r>
              <a:rPr lang="en-US" sz="2400" b="1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Edition)</a:t>
            </a:r>
          </a:p>
        </p:txBody>
      </p:sp>
      <p:sp>
        <p:nvSpPr>
          <p:cNvPr id="17410" name="Rectangle 14"/>
          <p:cNvSpPr>
            <a:spLocks noChangeArrowheads="1"/>
          </p:cNvSpPr>
          <p:nvPr/>
        </p:nvSpPr>
        <p:spPr bwMode="auto">
          <a:xfrm>
            <a:off x="4648200" y="3352800"/>
            <a:ext cx="312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000" b="1" baseline="300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st</a:t>
            </a:r>
            <a:r>
              <a:rPr lang="en-US" sz="2000" b="1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/2</a:t>
            </a:r>
            <a:r>
              <a:rPr lang="en-US" sz="2000" b="1" baseline="300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nd</a:t>
            </a:r>
            <a:r>
              <a:rPr lang="en-US" sz="2000" b="1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Edition OK</a:t>
            </a:r>
            <a:endParaRPr lang="en-US" sz="2000" b="1" dirty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7411" name="Picture 1" descr="Screen shot 2013-01-07 at 9.10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3733800"/>
            <a:ext cx="2284412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3779838"/>
            <a:ext cx="217963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" descr="Screen Shot 2015-01-07 at 5.53.1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5" y="838200"/>
            <a:ext cx="4572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14"/>
          <p:cNvSpPr>
            <a:spLocks noChangeArrowheads="1"/>
          </p:cNvSpPr>
          <p:nvPr/>
        </p:nvSpPr>
        <p:spPr bwMode="auto">
          <a:xfrm>
            <a:off x="6858000" y="3352800"/>
            <a:ext cx="228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Vol. 2 for PHY2049</a:t>
            </a:r>
          </a:p>
        </p:txBody>
      </p:sp>
      <p:sp>
        <p:nvSpPr>
          <p:cNvPr id="17415" name="Rectangle 13"/>
          <p:cNvSpPr>
            <a:spLocks noChangeArrowheads="1"/>
          </p:cNvSpPr>
          <p:nvPr/>
        </p:nvSpPr>
        <p:spPr bwMode="auto">
          <a:xfrm>
            <a:off x="4800600" y="2076450"/>
            <a:ext cx="4114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Simple and to the point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Useful Chapter summaries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Plenty of practice problems 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70063" y="76200"/>
            <a:ext cx="5988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ＭＳ Ｐゴシック" charset="0"/>
                <a:cs typeface="ＭＳ Ｐゴシック" charset="0"/>
              </a:rPr>
              <a:t>Physics 2048C: Textbook</a:t>
            </a:r>
            <a:endParaRPr lang="en-US" sz="3600" b="1" i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57" y="848280"/>
            <a:ext cx="4502615" cy="57610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1" y="3733800"/>
            <a:ext cx="2254250" cy="288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24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Screen Shot 2015-01-07 at 2.25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151313" y="17463"/>
            <a:ext cx="49482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ＭＳ Ｐゴシック" charset="0"/>
                <a:cs typeface="ＭＳ Ｐゴシック" charset="0"/>
              </a:rPr>
              <a:t>Physics </a:t>
            </a:r>
            <a:r>
              <a:rPr lang="en-US" sz="36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ＭＳ Ｐゴシック" charset="0"/>
                <a:cs typeface="ＭＳ Ｐゴシック" charset="0"/>
              </a:rPr>
              <a:t>2048C</a:t>
            </a: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ＭＳ Ｐゴシック" charset="0"/>
                <a:cs typeface="ＭＳ Ｐゴシック" charset="0"/>
              </a:rPr>
              <a:t> Online</a:t>
            </a:r>
            <a:endParaRPr lang="en-US" sz="3600" b="1" i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630" y="3109760"/>
            <a:ext cx="913957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36538" indent="-236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This is where you will find </a:t>
            </a:r>
            <a:r>
              <a:rPr lang="en-US" sz="2800" dirty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a link to the online system for the homework and </a:t>
            </a:r>
            <a:r>
              <a:rPr lang="en-US" sz="28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the labs.</a:t>
            </a:r>
            <a:endParaRPr lang="en-US" sz="2800" dirty="0">
              <a:solidFill>
                <a:srgbClr val="3333CC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cs typeface="ＭＳ Ｐゴシック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Also find links in Blackboard (</a:t>
            </a:r>
            <a:r>
              <a:rPr lang="en-US" sz="280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campus.fsu.edu</a:t>
            </a:r>
            <a:r>
              <a:rPr lang="en-US" sz="28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).</a:t>
            </a:r>
          </a:p>
        </p:txBody>
      </p:sp>
      <p:pic>
        <p:nvPicPr>
          <p:cNvPr id="1843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0" r="92250" b="64799"/>
          <a:stretch>
            <a:fillRect/>
          </a:stretch>
        </p:blipFill>
        <p:spPr bwMode="auto">
          <a:xfrm>
            <a:off x="228600" y="1636931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1295400" y="990600"/>
            <a:ext cx="78574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400" b="1" dirty="0">
                <a:solidFill>
                  <a:srgbClr val="000000"/>
                </a:solidFill>
              </a:rPr>
              <a:t>We will use </a:t>
            </a:r>
            <a:r>
              <a:rPr lang="en-US" sz="3400" b="1" dirty="0" smtClean="0">
                <a:solidFill>
                  <a:srgbClr val="000000"/>
                </a:solidFill>
              </a:rPr>
              <a:t>LONCAPA: </a:t>
            </a:r>
            <a:r>
              <a:rPr lang="en-US" sz="3600" b="1" dirty="0" err="1" smtClean="0">
                <a:solidFill>
                  <a:srgbClr val="3333CC"/>
                </a:solidFill>
              </a:rPr>
              <a:t>loncapa.fsu.edu</a:t>
            </a:r>
            <a:endParaRPr lang="en-US" sz="3400" b="1" dirty="0">
              <a:solidFill>
                <a:srgbClr val="3333CC"/>
              </a:solidFill>
            </a:endParaRPr>
          </a:p>
        </p:txBody>
      </p:sp>
      <p:pic>
        <p:nvPicPr>
          <p:cNvPr id="18438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t="28200" r="29250" b="56400"/>
          <a:stretch>
            <a:fillRect/>
          </a:stretch>
        </p:blipFill>
        <p:spPr bwMode="auto">
          <a:xfrm>
            <a:off x="1799781" y="1636931"/>
            <a:ext cx="533400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700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232749" y="76200"/>
            <a:ext cx="27632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ＭＳ Ｐゴシック" charset="0"/>
                <a:cs typeface="ＭＳ Ｐゴシック" charset="0"/>
              </a:rPr>
              <a:t>Recitations</a:t>
            </a:r>
            <a:endParaRPr lang="en-US" sz="3600" b="1" i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762000"/>
            <a:ext cx="9067800" cy="560153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6858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I </a:t>
            </a:r>
            <a:r>
              <a:rPr lang="en-US" sz="28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will be assisted by two graduate TAs</a:t>
            </a:r>
          </a:p>
          <a:p>
            <a:pPr defTabSz="914400" eaLnBrk="1" fontAlgn="base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sz="28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Practice problem solving; this will help on exams</a:t>
            </a:r>
          </a:p>
          <a:p>
            <a:pPr lvl="1" defTabSz="914400" eaLnBrk="1" fontAlgn="base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Working alone not always best preparation for exams</a:t>
            </a:r>
          </a:p>
          <a:p>
            <a:pPr lvl="1" defTabSz="914400" eaLnBrk="1" fontAlgn="base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Explaining your thinking to others can be a big help</a:t>
            </a:r>
          </a:p>
          <a:p>
            <a:pPr lvl="1" defTabSz="914400" eaLnBrk="1" fontAlgn="base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Can learn different/efficient problem solving techniques</a:t>
            </a:r>
          </a:p>
          <a:p>
            <a:pPr lvl="1" defTabSz="914400" eaLnBrk="1" fontAlgn="base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Proper participation in recitations helps exam scores</a:t>
            </a:r>
          </a:p>
          <a:p>
            <a:pPr defTabSz="914400" eaLnBrk="1" fontAlgn="base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sz="28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Participation worth 5% of final course grade</a:t>
            </a:r>
          </a:p>
          <a:p>
            <a:pPr lvl="1" defTabSz="914400" eaLnBrk="1" fontAlgn="base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You will work in groups of </a:t>
            </a:r>
            <a:r>
              <a:rPr lang="en-US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3</a:t>
            </a:r>
          </a:p>
          <a:p>
            <a:pPr lvl="1" defTabSz="914400" eaLnBrk="1" fontAlgn="base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You will be assigned 1 problem to present each class</a:t>
            </a:r>
          </a:p>
          <a:p>
            <a:pPr lvl="1" defTabSz="914400" eaLnBrk="1" fontAlgn="base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I will select groups to present at random</a:t>
            </a:r>
            <a:endParaRPr lang="en-US" dirty="0" smtClean="0">
              <a:solidFill>
                <a:srgbClr val="3333CC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cs typeface="ＭＳ Ｐゴシック" charset="0"/>
            </a:endParaRPr>
          </a:p>
          <a:p>
            <a:pPr lvl="1" defTabSz="914400" eaLnBrk="1" fontAlgn="base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2.5% for presenting solutions in class</a:t>
            </a:r>
          </a:p>
          <a:p>
            <a:pPr lvl="1" defTabSz="914400" eaLnBrk="1" fontAlgn="base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2.5% for coming to class prepared; TAs will check work</a:t>
            </a:r>
          </a:p>
          <a:p>
            <a:pPr defTabSz="914400" eaLnBrk="1" fontAlgn="base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I will give short primers at start of each class</a:t>
            </a:r>
          </a:p>
        </p:txBody>
      </p:sp>
    </p:spTree>
    <p:extLst>
      <p:ext uri="{BB962C8B-B14F-4D97-AF65-F5344CB8AC3E}">
        <p14:creationId xmlns:p14="http://schemas.microsoft.com/office/powerpoint/2010/main" val="2462058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8-29 at 7.59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8" y="577470"/>
            <a:ext cx="7481326" cy="6280530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24580"/>
            <a:ext cx="918329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ＭＳ Ｐゴシック" charset="0"/>
                <a:cs typeface="ＭＳ Ｐゴシック" charset="0"/>
              </a:rPr>
              <a:t>Participation in Recitations Actually Helps</a:t>
            </a:r>
            <a:endParaRPr lang="en-US" sz="3400" b="1" i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967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90525" y="76200"/>
            <a:ext cx="8591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ＭＳ Ｐゴシック" charset="0"/>
                <a:cs typeface="ＭＳ Ｐゴシック" charset="0"/>
              </a:rPr>
              <a:t>Physics </a:t>
            </a:r>
            <a:r>
              <a:rPr lang="en-US" sz="36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ＭＳ Ｐゴシック" charset="0"/>
                <a:cs typeface="ＭＳ Ｐゴシック" charset="0"/>
              </a:rPr>
              <a:t>2048C</a:t>
            </a: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ＭＳ Ｐゴシック" charset="0"/>
                <a:cs typeface="ＭＳ Ｐゴシック" charset="0"/>
              </a:rPr>
              <a:t>: This Week and Next</a:t>
            </a:r>
            <a:endParaRPr lang="en-US" sz="3600" b="1" i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919700"/>
            <a:ext cx="9144000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6858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2575" indent="-282575" defTabSz="914400" eaLnBrk="1" fontAlgn="base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2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You MUST enroll in the lab course – PHY 2049L</a:t>
            </a:r>
          </a:p>
          <a:p>
            <a:pPr marL="282575" indent="-282575" defTabSz="914400" eaLnBrk="1" fontAlgn="base" hangingPunct="1">
              <a:spcBef>
                <a:spcPct val="0"/>
              </a:spcBef>
              <a:spcAft>
                <a:spcPts val="40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No lab meetings this week and next</a:t>
            </a:r>
            <a:endParaRPr lang="en-US" sz="2800" dirty="0">
              <a:solidFill>
                <a:srgbClr val="3333CC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cs typeface="ＭＳ Ｐゴシック" charset="0"/>
            </a:endParaRPr>
          </a:p>
          <a:p>
            <a:pPr marL="747713" lvl="1" indent="-174625" defTabSz="914400" eaLnBrk="1" fontAlgn="base" hangingPunct="1">
              <a:spcBef>
                <a:spcPct val="0"/>
              </a:spcBef>
              <a:spcAft>
                <a:spcPts val="400"/>
              </a:spcAft>
              <a:buFont typeface="Arial" charset="0"/>
              <a:buChar char="•"/>
              <a:defRPr/>
            </a:pPr>
            <a:r>
              <a:rPr lang="en-US" sz="22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There will be an online Excel lab exercise next week</a:t>
            </a:r>
          </a:p>
          <a:p>
            <a:pPr marL="747713" lvl="1" indent="-174625" defTabSz="914400" eaLnBrk="1" fontAlgn="base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22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Normal weekly lab meetings will begin during week of Jan. 23</a:t>
            </a:r>
            <a:endParaRPr lang="en-US" sz="2200" dirty="0">
              <a:solidFill>
                <a:srgbClr val="3333CC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cs typeface="ＭＳ Ｐゴシック" charset="0"/>
            </a:endParaRPr>
          </a:p>
          <a:p>
            <a:pPr marL="282575" indent="-282575" defTabSz="914400" eaLnBrk="1" fontAlgn="base" hangingPunct="1">
              <a:spcBef>
                <a:spcPct val="0"/>
              </a:spcBef>
              <a:spcAft>
                <a:spcPts val="40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One LONCAPA assignment </a:t>
            </a:r>
            <a:r>
              <a:rPr lang="en-US" sz="28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due </a:t>
            </a:r>
            <a:r>
              <a:rPr lang="en-US" sz="28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this week (Fri)</a:t>
            </a:r>
            <a:endParaRPr lang="en-US" sz="2800" dirty="0" smtClean="0">
              <a:solidFill>
                <a:srgbClr val="3333CC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cs typeface="ＭＳ Ｐゴシック" charset="0"/>
            </a:endParaRPr>
          </a:p>
          <a:p>
            <a:pPr marL="747713" lvl="1" indent="-174625" defTabSz="914400" eaLnBrk="1" fontAlgn="base" hangingPunct="1">
              <a:spcBef>
                <a:spcPct val="0"/>
              </a:spcBef>
              <a:spcAft>
                <a:spcPts val="400"/>
              </a:spcAft>
              <a:buFont typeface="Arial" charset="0"/>
              <a:buChar char="•"/>
              <a:defRPr/>
            </a:pPr>
            <a:r>
              <a:rPr lang="en-US" sz="22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First assignment mainly review (not covered in lecture)</a:t>
            </a:r>
          </a:p>
          <a:p>
            <a:pPr marL="747713" lvl="1" indent="-174625" defTabSz="914400" eaLnBrk="1" fontAlgn="base" hangingPunct="1">
              <a:spcBef>
                <a:spcPct val="0"/>
              </a:spcBef>
              <a:spcAft>
                <a:spcPts val="400"/>
              </a:spcAft>
              <a:buFont typeface="Arial" charset="0"/>
              <a:buChar char="•"/>
              <a:defRPr/>
            </a:pPr>
            <a:r>
              <a:rPr lang="en-US" sz="22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Very strict deadline of 11:59:59 pm on due </a:t>
            </a:r>
            <a:r>
              <a:rPr lang="en-US" sz="22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date</a:t>
            </a:r>
          </a:p>
          <a:p>
            <a:pPr marL="747713" lvl="1" indent="-174625" defTabSz="914400" eaLnBrk="1" fontAlgn="base" hangingPunct="1">
              <a:spcBef>
                <a:spcPct val="0"/>
              </a:spcBef>
              <a:spcAft>
                <a:spcPts val="400"/>
              </a:spcAft>
              <a:buFont typeface="Arial" charset="0"/>
              <a:buChar char="•"/>
              <a:defRPr/>
            </a:pPr>
            <a:r>
              <a:rPr lang="en-US" sz="22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In general, assignments due each Mon. and Wed. @ 11:59pm</a:t>
            </a:r>
            <a:endParaRPr lang="en-US" sz="2200" dirty="0" smtClean="0">
              <a:solidFill>
                <a:srgbClr val="3333CC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cs typeface="ＭＳ Ｐゴシック" charset="0"/>
            </a:endParaRPr>
          </a:p>
          <a:p>
            <a:pPr marL="747713" lvl="1" indent="-174625" defTabSz="914400" eaLnBrk="1" fontAlgn="base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22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See syllabus and LONCAPA for subsequent deadlines</a:t>
            </a:r>
          </a:p>
          <a:p>
            <a:pPr marL="282575" indent="-282575" defTabSz="914400" eaLnBrk="1" fontAlgn="base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2800" u="sng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No excuse for not scoring 100% on LONCAPA</a:t>
            </a:r>
          </a:p>
          <a:p>
            <a:pPr marL="282575" indent="-282575" defTabSz="914400" eaLnBrk="1" fontAlgn="base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First 20 minute Mini</a:t>
            </a:r>
            <a:r>
              <a:rPr lang="en-US" sz="28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-Exam next week </a:t>
            </a:r>
            <a:r>
              <a:rPr lang="en-US" sz="28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</a:rPr>
              <a:t>(Jan. 19)</a:t>
            </a:r>
            <a:endParaRPr lang="en-US" sz="2800" dirty="0" smtClean="0">
              <a:solidFill>
                <a:srgbClr val="3333CC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403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529</Words>
  <Application>Microsoft Macintosh PowerPoint</Application>
  <PresentationFormat>On-screen Show (4:3)</PresentationFormat>
  <Paragraphs>65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Florida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Hill</dc:creator>
  <cp:lastModifiedBy>Stephen Hill</cp:lastModifiedBy>
  <cp:revision>8</cp:revision>
  <dcterms:created xsi:type="dcterms:W3CDTF">2016-08-29T11:39:30Z</dcterms:created>
  <dcterms:modified xsi:type="dcterms:W3CDTF">2017-01-09T12:56:44Z</dcterms:modified>
</cp:coreProperties>
</file>